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4" r:id="rId3"/>
    <p:sldId id="383" r:id="rId4"/>
    <p:sldId id="384" r:id="rId5"/>
    <p:sldId id="385" r:id="rId6"/>
    <p:sldId id="399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87" r:id="rId17"/>
    <p:sldId id="397" r:id="rId1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31" userDrawn="1">
          <p15:clr>
            <a:srgbClr val="A4A3A4"/>
          </p15:clr>
        </p15:guide>
        <p15:guide id="2" orient="horz" pos="4320" userDrawn="1">
          <p15:clr>
            <a:srgbClr val="A4A3A4"/>
          </p15:clr>
        </p15:guide>
        <p15:guide id="3" orient="horz" pos="3634" userDrawn="1">
          <p15:clr>
            <a:srgbClr val="A4A3A4"/>
          </p15:clr>
        </p15:guide>
        <p15:guide id="4" orient="horz" pos="4292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  <p15:guide id="6" orient="horz" pos="187" userDrawn="1">
          <p15:clr>
            <a:srgbClr val="A4A3A4"/>
          </p15:clr>
        </p15:guide>
        <p15:guide id="7" orient="horz" userDrawn="1">
          <p15:clr>
            <a:srgbClr val="A4A3A4"/>
          </p15:clr>
        </p15:guide>
        <p15:guide id="8" orient="horz" pos="3861" userDrawn="1">
          <p15:clr>
            <a:srgbClr val="A4A3A4"/>
          </p15:clr>
        </p15:guide>
        <p15:guide id="9" pos="2903" userDrawn="1">
          <p15:clr>
            <a:srgbClr val="A4A3A4"/>
          </p15:clr>
        </p15:guide>
        <p15:guide id="10" pos="5193" userDrawn="1">
          <p15:clr>
            <a:srgbClr val="A4A3A4"/>
          </p15:clr>
        </p15:guide>
        <p15:guide id="11" pos="1111" userDrawn="1">
          <p15:clr>
            <a:srgbClr val="A4A3A4"/>
          </p15:clr>
        </p15:guide>
        <p15:guide id="12" pos="3447" userDrawn="1">
          <p15:clr>
            <a:srgbClr val="A4A3A4"/>
          </p15:clr>
        </p15:guide>
        <p15:guide id="13" pos="3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Соцкова" initials="ИС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274592"/>
    <a:srgbClr val="E8EDF8"/>
    <a:srgbClr val="D7D7D7"/>
    <a:srgbClr val="B2C8F0"/>
    <a:srgbClr val="2C628E"/>
    <a:srgbClr val="1F4B9B"/>
    <a:srgbClr val="FF3300"/>
    <a:srgbClr val="FF8205"/>
    <a:srgbClr val="DEE6F6"/>
    <a:srgbClr val="FF7C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220" autoAdjust="0"/>
    <p:restoredTop sz="94407" autoAdjust="0"/>
  </p:normalViewPr>
  <p:slideViewPr>
    <p:cSldViewPr snapToGrid="0">
      <p:cViewPr varScale="1">
        <p:scale>
          <a:sx n="127" d="100"/>
          <a:sy n="127" d="100"/>
        </p:scale>
        <p:origin x="-210" y="-96"/>
      </p:cViewPr>
      <p:guideLst>
        <p:guide orient="horz" pos="731"/>
        <p:guide orient="horz" pos="4320"/>
        <p:guide orient="horz" pos="3634"/>
        <p:guide orient="horz" pos="4292"/>
        <p:guide orient="horz" pos="3067"/>
        <p:guide orient="horz" pos="187"/>
        <p:guide orient="horz"/>
        <p:guide orient="horz" pos="3861"/>
        <p:guide pos="2903"/>
        <p:guide pos="5193"/>
        <p:guide pos="1111"/>
        <p:guide pos="3447"/>
        <p:guide pos="317"/>
      </p:guideLst>
    </p:cSldViewPr>
  </p:slideViewPr>
  <p:outlineViewPr>
    <p:cViewPr>
      <p:scale>
        <a:sx n="33" d="100"/>
        <a:sy n="33" d="100"/>
      </p:scale>
      <p:origin x="0" y="-336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366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3E78B91-F45C-40C3-A4EE-D8302D977D21}" type="datetimeFigureOut">
              <a:rPr lang="ru-RU"/>
              <a:pPr>
                <a:defRPr/>
              </a:pPr>
              <a:t>11.10.2017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05C8F13-89CE-472E-AB03-5FA796C07E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0009956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B6699-6321-4344-B414-27A6EB72A46C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E53EA-D2B2-434B-A85F-696D23572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495556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3094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4000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4423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37472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8410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25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6138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3452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3080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9511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6158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5735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ФЦП «Исследования и разработки по приоритетным направлениям развития научно-технологического комплекса России»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53EA-D2B2-434B-A85F-696D23572CF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813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7549" y="3051705"/>
            <a:ext cx="7772400" cy="148642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717549" y="4850340"/>
            <a:ext cx="6562195" cy="914400"/>
          </a:xfrm>
        </p:spPr>
        <p:txBody>
          <a:bodyPr>
            <a:normAutofit/>
          </a:bodyPr>
          <a:lstStyle>
            <a:lvl1pPr marL="0" indent="0">
              <a:buNone/>
              <a:defRPr lang="ru-RU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0BC0-D21E-4046-B46A-06CB73E4B33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3430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62889" y="464611"/>
            <a:ext cx="8519160" cy="106159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>
                <a:solidFill>
                  <a:srgbClr val="27459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8"/>
          <p:cNvSpPr>
            <a:spLocks noGrp="1"/>
          </p:cNvSpPr>
          <p:nvPr>
            <p:ph type="sldNum" sz="quarter" idx="10"/>
          </p:nvPr>
        </p:nvSpPr>
        <p:spPr>
          <a:xfrm>
            <a:off x="8707438" y="6510338"/>
            <a:ext cx="458787" cy="365125"/>
          </a:xfrm>
        </p:spPr>
        <p:txBody>
          <a:bodyPr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68AA0333-6198-4BF2-B740-0E5E097EC4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3334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536" y="1556792"/>
            <a:ext cx="8132873" cy="4177035"/>
          </a:xfrm>
          <a:prstGeom prst="rect">
            <a:avLst/>
          </a:prstGeom>
        </p:spPr>
        <p:txBody>
          <a:bodyPr rtlCol="0"/>
          <a:lstStyle>
            <a:lvl1pPr algn="l" rtl="0">
              <a:defRPr sz="2200"/>
            </a:lvl1pPr>
          </a:lstStyle>
          <a:p>
            <a:pPr lvl="0"/>
            <a:r>
              <a:rPr lang="ru"/>
              <a:t>Click to edit Master text styles</a:t>
            </a:r>
          </a:p>
          <a:p>
            <a:pPr lvl="1"/>
            <a:r>
              <a:rPr lang="ru"/>
              <a:t>Second level</a:t>
            </a:r>
          </a:p>
          <a:p>
            <a:pPr lvl="2"/>
            <a:r>
              <a:rPr lang="ru"/>
              <a:t>Third level</a:t>
            </a:r>
          </a:p>
          <a:p>
            <a:pPr lvl="3"/>
            <a:r>
              <a:rPr lang="ru"/>
              <a:t>Fourth level</a:t>
            </a:r>
          </a:p>
          <a:p>
            <a:pPr lvl="4"/>
            <a:r>
              <a:rPr lang="ru"/>
              <a:t>Fifth level</a:t>
            </a:r>
            <a:endParaRPr lang="hu-HU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395536" y="332656"/>
            <a:ext cx="6407597" cy="647700"/>
          </a:xfrm>
          <a:prstGeom prst="rect">
            <a:avLst/>
          </a:prstGeom>
        </p:spPr>
        <p:txBody>
          <a:bodyPr rtlCol="0"/>
          <a:lstStyle>
            <a:lvl1pPr marL="0" indent="0" algn="l" rtl="0">
              <a:buNone/>
              <a:defRPr sz="3200"/>
            </a:lvl1pPr>
          </a:lstStyle>
          <a:p>
            <a:pPr lvl="0"/>
            <a:r>
              <a:rPr lang="ru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 rtl="0"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xmlns="" val="95875653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Изображение 4" descr="IIDF-Kursy-Fon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Номер слайда 3"/>
          <p:cNvSpPr txBox="1">
            <a:spLocks/>
          </p:cNvSpPr>
          <p:nvPr/>
        </p:nvSpPr>
        <p:spPr>
          <a:xfrm>
            <a:off x="8578654" y="6354884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4572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E014B-297B-4575-BDFD-607BFF17BAB8}" type="slidenum">
              <a:rPr lang="ru-RU" smtClean="0">
                <a:solidFill>
                  <a:schemeClr val="bg1"/>
                </a:solidFill>
              </a:rPr>
              <a:pPr/>
              <a:t>‹#›</a:t>
            </a:fld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150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16088" y="590232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Roboto"/>
              </a:defRPr>
            </a:lvl1pPr>
          </a:lstStyle>
          <a:p>
            <a:fld id="{37BF0BC0-D21E-4046-B46A-06CB73E4B33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0" r:id="rId3"/>
    <p:sldLayoutId id="2147483695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45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Текст 3"/>
          <p:cNvSpPr>
            <a:spLocks noGrp="1"/>
          </p:cNvSpPr>
          <p:nvPr>
            <p:ph type="body" sz="quarter" idx="10"/>
          </p:nvPr>
        </p:nvSpPr>
        <p:spPr>
          <a:xfrm>
            <a:off x="486665" y="5902054"/>
            <a:ext cx="7956550" cy="714375"/>
          </a:xfrm>
        </p:spPr>
        <p:txBody>
          <a:bodyPr/>
          <a:lstStyle/>
          <a:p>
            <a:pPr algn="ctr" eaLnBrk="1" hangingPunct="1"/>
            <a:r>
              <a:rPr altLang="ru-RU" sz="16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2017 </a:t>
            </a:r>
            <a:r>
              <a:rPr altLang="ru-RU" sz="1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год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83704" y="150769"/>
            <a:ext cx="4648209" cy="1395987"/>
          </a:xfrm>
          <a:prstGeom prst="rect">
            <a:avLst/>
          </a:prstGeom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183704" y="2296115"/>
            <a:ext cx="7979875" cy="2160157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oboto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oboto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oboto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oboto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oboto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oboto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oboto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oboto"/>
              </a:defRPr>
            </a:lvl9pPr>
          </a:lstStyle>
          <a:p>
            <a:endParaRPr lang="ru-RU" dirty="0">
              <a:latin typeface="DIN Alternate Bold"/>
              <a:cs typeface="DIN Alternate Bold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9605" y="1685856"/>
            <a:ext cx="81706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Требования к подготовке заявок и основные ошибки заявителей</a:t>
            </a:r>
            <a:endParaRPr lang="ru-RU" sz="4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" name="Straight Connector 3"/>
          <p:cNvCxnSpPr/>
          <p:nvPr/>
        </p:nvCxnSpPr>
        <p:spPr>
          <a:xfrm>
            <a:off x="476463" y="4065520"/>
            <a:ext cx="1190250" cy="0"/>
          </a:xfrm>
          <a:prstGeom prst="line">
            <a:avLst/>
          </a:prstGeom>
          <a:ln w="762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9604" y="4456272"/>
            <a:ext cx="7783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Отдел организации экспертизы</a:t>
            </a:r>
          </a:p>
          <a:p>
            <a:r>
              <a:rPr lang="ru-RU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С.М. Гарина, </a:t>
            </a:r>
            <a:r>
              <a:rPr lang="ru-RU" sz="2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к.ф-м.н</a:t>
            </a:r>
            <a:r>
              <a:rPr lang="ru-RU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., </a:t>
            </a:r>
            <a:r>
              <a:rPr lang="ru-RU" sz="24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главный </a:t>
            </a:r>
            <a:r>
              <a:rPr lang="ru-RU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специалист </a:t>
            </a:r>
            <a:endParaRPr lang="ru-RU" sz="24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ru-RU" dirty="0"/>
              <a:t>10.2.6 Запрашиваемый объём финансирования из федерального бюджета для </a:t>
            </a:r>
            <a:r>
              <a:rPr lang="ru-RU" dirty="0" smtClean="0"/>
              <a:t>выполнения работ </a:t>
            </a:r>
            <a:r>
              <a:rPr lang="ru-RU" dirty="0"/>
              <a:t>не должен превышать предельный размер субсидии, в том числе в пределах </a:t>
            </a:r>
            <a:r>
              <a:rPr lang="ru-RU" dirty="0" smtClean="0"/>
              <a:t>одного финансового </a:t>
            </a:r>
            <a:r>
              <a:rPr lang="ru-RU" dirty="0"/>
              <a:t>года, указанный в объявлении о проведении конкурса.</a:t>
            </a:r>
          </a:p>
          <a:p>
            <a:pPr marL="0" indent="0">
              <a:buNone/>
            </a:pPr>
            <a:r>
              <a:rPr lang="ru-RU" dirty="0"/>
              <a:t>Если запрашиваемый объем финансирования из федерального бюджета </a:t>
            </a:r>
            <a:r>
              <a:rPr lang="ru-RU" dirty="0" smtClean="0"/>
              <a:t>уменьшен по </a:t>
            </a:r>
            <a:r>
              <a:rPr lang="ru-RU" dirty="0"/>
              <a:t>отношению к предельному размеру субсидии, уменьшение должно </a:t>
            </a:r>
            <a:r>
              <a:rPr lang="ru-RU" dirty="0" smtClean="0"/>
              <a:t>быть пропорциональным </a:t>
            </a:r>
            <a:r>
              <a:rPr lang="ru-RU" dirty="0"/>
              <a:t>по каждому финансовому году. Допустимое отклонение от </a:t>
            </a:r>
            <a:r>
              <a:rPr lang="ru-RU" dirty="0" smtClean="0"/>
              <a:t>данного требования </a:t>
            </a:r>
            <a:r>
              <a:rPr lang="ru-RU" dirty="0"/>
              <a:t>не должно превышать 5 %.</a:t>
            </a:r>
          </a:p>
          <a:p>
            <a:pPr marL="0" indent="0">
              <a:buNone/>
            </a:pPr>
            <a:r>
              <a:rPr lang="ru-RU" dirty="0"/>
              <a:t>Заявки на участие в конкурсе, не отвечающие требованиям, </a:t>
            </a:r>
            <a:r>
              <a:rPr lang="ru-RU" dirty="0" smtClean="0"/>
              <a:t>установленным пунктом 10.2.6</a:t>
            </a:r>
            <a:r>
              <a:rPr lang="ru-RU" dirty="0"/>
              <a:t>, </a:t>
            </a:r>
            <a:r>
              <a:rPr lang="ru-RU" b="1" u="sng" dirty="0"/>
              <a:t>не допускаются </a:t>
            </a:r>
            <a:r>
              <a:rPr lang="ru-RU" dirty="0"/>
              <a:t>конкурсной комиссией к участию в </a:t>
            </a:r>
            <a:r>
              <a:rPr lang="ru-RU" dirty="0" smtClean="0"/>
              <a:t>конкурсе".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494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ru-RU" dirty="0"/>
              <a:t>10.2.11 Итоговая сумма, указанная в Смете расходов средств субсидии на </a:t>
            </a:r>
            <a:r>
              <a:rPr lang="ru-RU" dirty="0" smtClean="0"/>
              <a:t>выполнение ПНИЭР </a:t>
            </a:r>
            <a:r>
              <a:rPr lang="ru-RU" dirty="0"/>
              <a:t>(Форма 5. Соглашение о предоставлении субсидии, Приложение 4), </a:t>
            </a:r>
            <a:r>
              <a:rPr lang="ru-RU" dirty="0" smtClean="0"/>
              <a:t>должна соответствовать </a:t>
            </a:r>
            <a:r>
              <a:rPr lang="ru-RU" dirty="0"/>
              <a:t>сумме всех ее слагаемых по статьям расходов.</a:t>
            </a:r>
          </a:p>
          <a:p>
            <a:pPr marL="0" indent="0">
              <a:buNone/>
            </a:pPr>
            <a:r>
              <a:rPr lang="ru-RU" dirty="0"/>
              <a:t>В случае расхождения итоговой суммы, указанной в Смете расходов </a:t>
            </a:r>
            <a:r>
              <a:rPr lang="ru-RU" dirty="0" smtClean="0"/>
              <a:t>средств субсидии</a:t>
            </a:r>
            <a:r>
              <a:rPr lang="ru-RU" dirty="0"/>
              <a:t>, и суммы всех ее слагаемых заявка на участие в конкурсе </a:t>
            </a:r>
            <a:r>
              <a:rPr lang="ru-RU" dirty="0" smtClean="0"/>
              <a:t>расценивается конкурсной </a:t>
            </a:r>
            <a:r>
              <a:rPr lang="ru-RU" dirty="0"/>
              <a:t>комиссией как не соответствующая требованиям, </a:t>
            </a:r>
            <a:r>
              <a:rPr lang="ru-RU" dirty="0" smtClean="0"/>
              <a:t>установленным конкурсной </a:t>
            </a:r>
            <a:r>
              <a:rPr lang="ru-RU" dirty="0"/>
              <a:t>документацией, и </a:t>
            </a:r>
            <a:r>
              <a:rPr lang="ru-RU" b="1" u="sng" dirty="0"/>
              <a:t>не допускается</a:t>
            </a:r>
            <a:r>
              <a:rPr lang="ru-RU" dirty="0"/>
              <a:t> конкурсной комиссией к участию </a:t>
            </a:r>
            <a:r>
              <a:rPr lang="ru-RU" dirty="0" smtClean="0"/>
              <a:t>в конкурсе".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0252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ru-RU" dirty="0"/>
              <a:t>10.2.13 Все документы заявки на участие в конкурсе, формой которых </a:t>
            </a:r>
            <a:r>
              <a:rPr lang="ru-RU" dirty="0" smtClean="0"/>
              <a:t>предусмотрено наличие </a:t>
            </a:r>
            <a:r>
              <a:rPr lang="ru-RU" dirty="0"/>
              <a:t>подписи и печати, должны быть скреплены печатью организации </a:t>
            </a:r>
            <a:r>
              <a:rPr lang="ru-RU" dirty="0" smtClean="0"/>
              <a:t>Участника конкурса </a:t>
            </a:r>
            <a:r>
              <a:rPr lang="ru-RU" dirty="0"/>
              <a:t>(при наличии) и заверены подписью руководителя организации </a:t>
            </a:r>
            <a:r>
              <a:rPr lang="ru-RU" dirty="0" smtClean="0"/>
              <a:t>Участника конкурса </a:t>
            </a:r>
            <a:r>
              <a:rPr lang="ru-RU" dirty="0"/>
              <a:t>или лицом, им уполномоченным.</a:t>
            </a:r>
          </a:p>
          <a:p>
            <a:pPr marL="0" indent="0">
              <a:buNone/>
            </a:pPr>
            <a:r>
              <a:rPr lang="ru-RU" dirty="0"/>
              <a:t>Применение факсимильных подписей в документах заявки на участие в </a:t>
            </a:r>
            <a:r>
              <a:rPr lang="ru-RU" dirty="0" smtClean="0"/>
              <a:t>конкурсе не </a:t>
            </a:r>
            <a:r>
              <a:rPr lang="ru-RU" dirty="0"/>
              <a:t>допускается.</a:t>
            </a:r>
          </a:p>
          <a:p>
            <a:pPr marL="0" indent="0">
              <a:buNone/>
            </a:pPr>
            <a:r>
              <a:rPr lang="ru-RU" dirty="0"/>
              <a:t>Заявки на участие в конкурсе, не отвечающие требованиям, </a:t>
            </a:r>
            <a:r>
              <a:rPr lang="ru-RU" dirty="0" smtClean="0"/>
              <a:t>установленным пунктом </a:t>
            </a:r>
            <a:r>
              <a:rPr lang="ru-RU" dirty="0"/>
              <a:t>10.2.13, </a:t>
            </a:r>
            <a:r>
              <a:rPr lang="ru-RU" b="1" u="sng" dirty="0"/>
              <a:t>не допускаются </a:t>
            </a:r>
            <a:r>
              <a:rPr lang="ru-RU" dirty="0"/>
              <a:t>конкурсной комиссией к участию в </a:t>
            </a:r>
            <a:r>
              <a:rPr lang="ru-RU" dirty="0" smtClean="0"/>
              <a:t>конкурсе".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2779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ru-RU" dirty="0"/>
              <a:t>10.2.15 Все документы заявки на участие в конкурсе, указанные в п. 10.2.1, должны </a:t>
            </a:r>
            <a:r>
              <a:rPr lang="ru-RU" dirty="0" smtClean="0"/>
              <a:t>быть прошиты </a:t>
            </a:r>
            <a:r>
              <a:rPr lang="ru-RU" dirty="0"/>
              <a:t>лентой или прочной нитью, концы которой должны быть связаны узлом </a:t>
            </a:r>
            <a:r>
              <a:rPr lang="ru-RU" dirty="0" smtClean="0"/>
              <a:t>на оборотной </a:t>
            </a:r>
            <a:r>
              <a:rPr lang="ru-RU" dirty="0"/>
              <a:t>стороне последнего листа заявки на участие в конкурсе или тома заявки </a:t>
            </a:r>
            <a:r>
              <a:rPr lang="ru-RU" dirty="0" smtClean="0"/>
              <a:t>на участие </a:t>
            </a:r>
            <a:r>
              <a:rPr lang="ru-RU" dirty="0"/>
              <a:t>в конкурсе.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узле оформляется бумажная наклейка с указанием </a:t>
            </a:r>
            <a:r>
              <a:rPr lang="ru-RU" dirty="0" smtClean="0"/>
              <a:t>количества листов </a:t>
            </a:r>
            <a:r>
              <a:rPr lang="ru-RU" dirty="0"/>
              <a:t>в заявке за подписью уполномоченного представителя Участника конкурса</a:t>
            </a:r>
            <a:r>
              <a:rPr lang="ru-RU" dirty="0" smtClean="0"/>
              <a:t>, скрепленной </a:t>
            </a:r>
            <a:r>
              <a:rPr lang="ru-RU" dirty="0"/>
              <a:t>печатью Участника конкурса.</a:t>
            </a:r>
          </a:p>
          <a:p>
            <a:pPr marL="0" indent="0">
              <a:buNone/>
            </a:pPr>
            <a:r>
              <a:rPr lang="ru-RU" dirty="0"/>
              <a:t>При несоблюдении указанных требований заявка на участие в </a:t>
            </a:r>
            <a:r>
              <a:rPr lang="ru-RU" dirty="0" smtClean="0"/>
              <a:t>конкурсе расценивается </a:t>
            </a:r>
            <a:r>
              <a:rPr lang="ru-RU" dirty="0"/>
              <a:t>конкурсной комиссией как не соответствующая требованиям</a:t>
            </a:r>
            <a:r>
              <a:rPr lang="ru-RU" dirty="0" smtClean="0"/>
              <a:t>, установленным </a:t>
            </a:r>
            <a:r>
              <a:rPr lang="ru-RU" dirty="0"/>
              <a:t>конкурсной документацией, и </a:t>
            </a:r>
            <a:r>
              <a:rPr lang="ru-RU" b="1" u="sng" dirty="0"/>
              <a:t>не допускается </a:t>
            </a:r>
            <a:r>
              <a:rPr lang="ru-RU" dirty="0"/>
              <a:t>конкурсной </a:t>
            </a:r>
            <a:r>
              <a:rPr lang="ru-RU" dirty="0" smtClean="0"/>
              <a:t>комиссией к </a:t>
            </a:r>
            <a:r>
              <a:rPr lang="ru-RU" dirty="0"/>
              <a:t>участию в </a:t>
            </a:r>
            <a:r>
              <a:rPr lang="ru-RU" dirty="0" smtClean="0"/>
              <a:t>конкурсе".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5910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ru-RU" dirty="0"/>
              <a:t>11.2 </a:t>
            </a:r>
            <a:r>
              <a:rPr lang="ru-RU" b="1" dirty="0"/>
              <a:t>Рассмотрение заявок на участие в конкурсе</a:t>
            </a:r>
          </a:p>
          <a:p>
            <a:pPr marL="0" indent="0">
              <a:buNone/>
            </a:pPr>
            <a:r>
              <a:rPr lang="ru-RU" dirty="0"/>
              <a:t>11.2.1 Конкурсная комиссия рассматривает заявки на участие в конкурсе в срок, </a:t>
            </a:r>
            <a:r>
              <a:rPr lang="ru-RU" dirty="0" smtClean="0"/>
              <a:t>не превышающий </a:t>
            </a:r>
            <a:r>
              <a:rPr lang="ru-RU" dirty="0"/>
              <a:t>10 рабочих дней со дня окончания срока подачи заявок, указанного </a:t>
            </a:r>
            <a:r>
              <a:rPr lang="ru-RU" dirty="0" smtClean="0"/>
              <a:t>в объявлении </a:t>
            </a:r>
            <a:r>
              <a:rPr lang="ru-RU" dirty="0"/>
              <a:t>о проведении конкурса.</a:t>
            </a:r>
          </a:p>
          <a:p>
            <a:pPr marL="0" indent="0">
              <a:buNone/>
            </a:pPr>
            <a:r>
              <a:rPr lang="ru-RU" dirty="0"/>
              <a:t>При рассмотрении заявок на участие в конкурсе конкурсная </a:t>
            </a:r>
            <a:r>
              <a:rPr lang="ru-RU" dirty="0" smtClean="0"/>
              <a:t>комиссия устанавливает </a:t>
            </a:r>
            <a:r>
              <a:rPr lang="ru-RU" dirty="0"/>
              <a:t>соответствие участников конкурса и поданных ими заявок на участие </a:t>
            </a:r>
            <a:r>
              <a:rPr lang="ru-RU" dirty="0" smtClean="0"/>
              <a:t>в конкурсе </a:t>
            </a:r>
            <a:r>
              <a:rPr lang="ru-RU" dirty="0"/>
              <a:t>требованиям, указанным в конкурсной документации. Если заявка на участие </a:t>
            </a:r>
            <a:r>
              <a:rPr lang="ru-RU" dirty="0" smtClean="0"/>
              <a:t>в конкурсе </a:t>
            </a:r>
            <a:r>
              <a:rPr lang="ru-RU" dirty="0"/>
              <a:t>и (или) подавший ее Участник конкурса не соответствуют требованиям</a:t>
            </a:r>
            <a:r>
              <a:rPr lang="ru-RU" dirty="0" smtClean="0"/>
              <a:t>, указанным </a:t>
            </a:r>
            <a:r>
              <a:rPr lang="ru-RU" dirty="0"/>
              <a:t>в конкурсной документации, заявка не допускается к участию в конкурсе.</a:t>
            </a:r>
          </a:p>
          <a:p>
            <a:pPr marL="0" indent="0">
              <a:buNone/>
            </a:pPr>
            <a:r>
              <a:rPr lang="ru-RU" dirty="0"/>
              <a:t>11.2.2 Результаты рассмотрения заявок на участие в конкурсе оформляются протоколом</a:t>
            </a:r>
            <a:r>
              <a:rPr lang="ru-RU" dirty="0" smtClean="0"/>
              <a:t>, который </a:t>
            </a:r>
            <a:r>
              <a:rPr lang="ru-RU" dirty="0"/>
              <a:t>подписывается всеми членами конкурсной комиссии, принявшими участие </a:t>
            </a:r>
            <a:r>
              <a:rPr lang="ru-RU" dirty="0" smtClean="0"/>
              <a:t>в рассмотрении </a:t>
            </a:r>
            <a:r>
              <a:rPr lang="ru-RU" dirty="0"/>
              <a:t>заявок на участие в конкурсе, и размещается на официальном </a:t>
            </a:r>
            <a:r>
              <a:rPr lang="ru-RU" dirty="0" smtClean="0"/>
              <a:t>сайте Организатора </a:t>
            </a:r>
            <a:r>
              <a:rPr lang="ru-RU" dirty="0"/>
              <a:t>конкурса и на Сайте Программы в течение трех рабочих дней со </a:t>
            </a:r>
            <a:r>
              <a:rPr lang="ru-RU" dirty="0" smtClean="0"/>
              <a:t>дня подписания </a:t>
            </a:r>
            <a:r>
              <a:rPr lang="ru-RU" dirty="0"/>
              <a:t>такого </a:t>
            </a:r>
            <a:r>
              <a:rPr lang="ru-RU" dirty="0" smtClean="0"/>
              <a:t>протокола".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5279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395536" y="1556792"/>
            <a:ext cx="8132873" cy="507536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/>
              <a:t>3.1.1 </a:t>
            </a:r>
            <a:r>
              <a:rPr lang="ru-RU" sz="1600" dirty="0"/>
              <a:t>Проект должен включать проведение прикладных научных исследований </a:t>
            </a:r>
            <a:r>
              <a:rPr lang="ru-RU" sz="1600" dirty="0" smtClean="0"/>
              <a:t>и экспериментальных разработок … </a:t>
            </a:r>
            <a:r>
              <a:rPr lang="ru-RU" sz="1600" dirty="0"/>
              <a:t>и получение результатов</a:t>
            </a:r>
            <a:r>
              <a:rPr lang="ru-RU" sz="1600" dirty="0" smtClean="0"/>
              <a:t>, необходимых </a:t>
            </a:r>
            <a:r>
              <a:rPr lang="ru-RU" sz="1600" dirty="0"/>
              <a:t>для реализации приоритетов научно-технологического развития </a:t>
            </a:r>
            <a:r>
              <a:rPr lang="ru-RU" sz="1600" dirty="0" smtClean="0"/>
              <a:t>РФ, определенных </a:t>
            </a:r>
            <a:r>
              <a:rPr lang="ru-RU" sz="1600" dirty="0"/>
              <a:t>Стратегией научно-технологического развития </a:t>
            </a:r>
            <a:r>
              <a:rPr lang="ru-RU" sz="1600" dirty="0" smtClean="0"/>
              <a:t>РФ …</a:t>
            </a:r>
          </a:p>
          <a:p>
            <a:pPr marL="0" indent="0">
              <a:buNone/>
            </a:pPr>
            <a:r>
              <a:rPr lang="ru-RU" sz="1600" dirty="0"/>
              <a:t>3.1.2 Проект должен предусматривать развитие имеющихся научных заделов до </a:t>
            </a:r>
            <a:r>
              <a:rPr lang="ru-RU" sz="1600" dirty="0" smtClean="0"/>
              <a:t>стадии готовности </a:t>
            </a:r>
            <a:r>
              <a:rPr lang="ru-RU" sz="1600" dirty="0"/>
              <a:t>к практическому применению </a:t>
            </a:r>
            <a:r>
              <a:rPr lang="ru-RU" sz="1600" dirty="0" smtClean="0"/>
              <a:t>...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3.1.3 Проект должен обеспечивать реализацию приоритетов </a:t>
            </a:r>
            <a:r>
              <a:rPr lang="ru-RU" sz="1600" dirty="0" smtClean="0"/>
              <a:t>научно-технологического развития РФ посредством </a:t>
            </a:r>
            <a:r>
              <a:rPr lang="ru-RU" sz="1600" dirty="0"/>
              <a:t>создания инновационной </a:t>
            </a:r>
            <a:r>
              <a:rPr lang="ru-RU" sz="1600" dirty="0" smtClean="0"/>
              <a:t>продукции ...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3.1.4 Проект должен предусматривать наличие конкретного потребителя (либо </a:t>
            </a:r>
            <a:r>
              <a:rPr lang="ru-RU" sz="1600" dirty="0" smtClean="0"/>
              <a:t>группы потребителей</a:t>
            </a:r>
            <a:r>
              <a:rPr lang="ru-RU" sz="1600" dirty="0"/>
              <a:t>) результатов, в том числе в лице Индустриального </a:t>
            </a:r>
            <a:r>
              <a:rPr lang="ru-RU" sz="1600" dirty="0" smtClean="0"/>
              <a:t>партнера.</a:t>
            </a:r>
          </a:p>
          <a:p>
            <a:pPr marL="0" indent="0">
              <a:buNone/>
            </a:pPr>
            <a:r>
              <a:rPr lang="ru-RU" sz="1600" dirty="0"/>
              <a:t>3.1.6 Проект должен предусматривать наличие (или создание) и развитие </a:t>
            </a:r>
            <a:r>
              <a:rPr lang="ru-RU" sz="1600" dirty="0" smtClean="0"/>
              <a:t>устойчивых взаимовыгодных </a:t>
            </a:r>
            <a:r>
              <a:rPr lang="ru-RU" sz="1600" dirty="0"/>
              <a:t>связей между организацией (организациями) - Получателем субсидии </a:t>
            </a:r>
            <a:r>
              <a:rPr lang="ru-RU" sz="1600" dirty="0" smtClean="0"/>
              <a:t>и Индустриальным партнером …</a:t>
            </a:r>
          </a:p>
          <a:p>
            <a:pPr marL="0" indent="0">
              <a:buNone/>
            </a:pPr>
            <a:r>
              <a:rPr lang="ru-RU" sz="1600" dirty="0"/>
              <a:t>3.1.7 Проект не должен являться повторением научно-исследовательских работ </a:t>
            </a:r>
            <a:r>
              <a:rPr lang="ru-RU" sz="1600" dirty="0" smtClean="0"/>
              <a:t>…, </a:t>
            </a:r>
            <a:r>
              <a:rPr lang="ru-RU" sz="1600" dirty="0"/>
              <a:t>выполненных в предшествующие периоды и (или) </a:t>
            </a:r>
            <a:r>
              <a:rPr lang="ru-RU" sz="1600" dirty="0" smtClean="0"/>
              <a:t>выполняемых </a:t>
            </a:r>
            <a:r>
              <a:rPr lang="ru-RU" sz="1600" dirty="0"/>
              <a:t>в </a:t>
            </a:r>
            <a:r>
              <a:rPr lang="ru-RU" sz="1600" dirty="0" smtClean="0"/>
              <a:t>сроки реализации </a:t>
            </a:r>
            <a:r>
              <a:rPr lang="ru-RU" sz="1600" dirty="0"/>
              <a:t>проекта.</a:t>
            </a:r>
          </a:p>
          <a:p>
            <a:pPr marL="0" indent="0">
              <a:buNone/>
            </a:pPr>
            <a:r>
              <a:rPr lang="ru-RU" sz="1600" dirty="0"/>
              <a:t>3.1.8 Проект должен быть подготовлен в соответствии с Требованиями к структуре </a:t>
            </a:r>
            <a:r>
              <a:rPr lang="ru-RU" sz="1600" dirty="0" smtClean="0"/>
              <a:t>и содержанию </a:t>
            </a:r>
            <a:r>
              <a:rPr lang="ru-RU" sz="1600" dirty="0"/>
              <a:t>составных частей проекта, указанными в </a:t>
            </a:r>
            <a:r>
              <a:rPr lang="ru-RU" sz="1600" dirty="0" smtClean="0"/>
              <a:t>разделе 14 конкурсной документации</a:t>
            </a:r>
            <a:r>
              <a:rPr lang="ru-RU" sz="1600" dirty="0"/>
              <a:t>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395536" y="332656"/>
            <a:ext cx="7536609" cy="1066486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ru-RU" sz="3600" dirty="0">
                <a:solidFill>
                  <a:srgbClr val="274592"/>
                </a:solidFill>
                <a:latin typeface="Arial" charset="0"/>
                <a:ea typeface="Arial" charset="0"/>
                <a:cs typeface="Arial" charset="0"/>
              </a:rPr>
              <a:t>Требования к проекту, представляемому на конкурс</a:t>
            </a:r>
          </a:p>
        </p:txBody>
      </p:sp>
    </p:spTree>
    <p:extLst>
      <p:ext uri="{BB962C8B-B14F-4D97-AF65-F5344CB8AC3E}">
        <p14:creationId xmlns:p14="http://schemas.microsoft.com/office/powerpoint/2010/main" xmlns="" val="114606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1765337"/>
            <a:ext cx="8066682" cy="398415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Прикладная направленность, соответствие стратегии НТР и целям Программы.</a:t>
            </a:r>
            <a:endParaRPr lang="ru-RU" dirty="0"/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Цельность, научная обоснованность проекта.</a:t>
            </a:r>
            <a:endParaRPr lang="ru-RU" dirty="0"/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Соразмерность запросов.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Изучение критериев оценки.</a:t>
            </a:r>
            <a:endParaRPr lang="ru-RU" dirty="0"/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Хорошая репутация организации и коллектива.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7194" y="433037"/>
            <a:ext cx="69396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274592"/>
                </a:solidFill>
                <a:latin typeface="Arial" charset="0"/>
                <a:ea typeface="Arial" charset="0"/>
                <a:cs typeface="Arial" charset="0"/>
              </a:rPr>
              <a:t>Рекомендации для успешного прохождения экспертизы</a:t>
            </a:r>
            <a:endParaRPr lang="ru-RU" sz="3600" dirty="0">
              <a:solidFill>
                <a:srgbClr val="27459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29241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57345" y="2636411"/>
            <a:ext cx="69396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274592"/>
                </a:solidFill>
                <a:latin typeface="Arial" charset="0"/>
                <a:ea typeface="Arial" charset="0"/>
                <a:cs typeface="Arial" charset="0"/>
              </a:rPr>
              <a:t>Спасибо за внимание!</a:t>
            </a:r>
            <a:endParaRPr lang="ru-RU" sz="3600" dirty="0">
              <a:solidFill>
                <a:srgbClr val="27459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7616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1765337"/>
            <a:ext cx="8066682" cy="3984156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Рассмотрение заявок, допуск к конкурсу.</a:t>
            </a:r>
            <a:endParaRPr lang="ru-RU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Подведение итогов, определение победителей.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7194" y="433037"/>
            <a:ext cx="69396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274592"/>
                </a:solidFill>
                <a:latin typeface="Arial" charset="0"/>
                <a:ea typeface="Arial" charset="0"/>
                <a:cs typeface="Arial" charset="0"/>
              </a:rPr>
              <a:t>Этапы конкурсных процедур</a:t>
            </a:r>
            <a:endParaRPr lang="ru-RU" sz="3600" dirty="0">
              <a:solidFill>
                <a:srgbClr val="27459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51229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6" y="1765336"/>
            <a:ext cx="8153463" cy="4257391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ru-RU" dirty="0" smtClean="0"/>
              <a:t>Количество поданных и отклоненных заявок в 2016 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22024" y="433037"/>
            <a:ext cx="5545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274592"/>
                </a:solidFill>
                <a:latin typeface="Arial" charset="0"/>
                <a:ea typeface="Arial" charset="0"/>
                <a:cs typeface="Arial" charset="0"/>
              </a:rPr>
              <a:t>Рассмотрение заявок</a:t>
            </a:r>
            <a:endParaRPr lang="ru-RU" sz="3600" dirty="0">
              <a:solidFill>
                <a:srgbClr val="27459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0045460"/>
              </p:ext>
            </p:extLst>
          </p:nvPr>
        </p:nvGraphicFramePr>
        <p:xfrm>
          <a:off x="1443210" y="2390656"/>
          <a:ext cx="6411816" cy="3459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4739"/>
                <a:gridCol w="1072359"/>
                <a:gridCol w="1072359"/>
                <a:gridCol w="1072359"/>
              </a:tblGrid>
              <a:tr h="576550"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подано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отклонено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ПМ </a:t>
                      </a:r>
                      <a:r>
                        <a:rPr lang="ru-RU" sz="1600" u="none" strike="noStrike" dirty="0" smtClean="0">
                          <a:effectLst/>
                        </a:rPr>
                        <a:t>1.1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80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23,75%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76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ПМ </a:t>
                      </a:r>
                      <a:r>
                        <a:rPr lang="ru-RU" sz="1600" u="none" strike="noStrike" dirty="0" smtClean="0">
                          <a:effectLst/>
                        </a:rPr>
                        <a:t>1.3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511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4,89%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76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ПМ </a:t>
                      </a:r>
                      <a:r>
                        <a:rPr lang="ru-RU" sz="1600" u="none" strike="noStrike" dirty="0" smtClean="0">
                          <a:effectLst/>
                        </a:rPr>
                        <a:t>1.4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25,00%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76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ПМ </a:t>
                      </a:r>
                      <a:r>
                        <a:rPr lang="ru-RU" sz="1600" u="none" strike="noStrike" dirty="0" smtClean="0">
                          <a:effectLst/>
                        </a:rPr>
                        <a:t>2.1-2.2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412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71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17,23%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76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Всего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1015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118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11,63%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5690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1765337"/>
            <a:ext cx="8066682" cy="398415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Внебюджетное финансирование.</a:t>
            </a:r>
            <a:endParaRPr lang="ru-RU" dirty="0"/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/>
              <a:t>Пересечение </a:t>
            </a:r>
            <a:r>
              <a:rPr lang="ru-RU" dirty="0" smtClean="0"/>
              <a:t>коллективов.</a:t>
            </a:r>
            <a:endParaRPr lang="ru-RU" dirty="0"/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Формирование на портале регистрации заявок, </a:t>
            </a:r>
            <a:r>
              <a:rPr lang="en-US" dirty="0" err="1" smtClean="0"/>
              <a:t>crc</a:t>
            </a:r>
            <a:r>
              <a:rPr lang="ru-RU" dirty="0" smtClean="0"/>
              <a:t>-код.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/>
              <a:t>Комплектность, документ о </a:t>
            </a:r>
            <a:r>
              <a:rPr lang="ru-RU" dirty="0" smtClean="0"/>
              <a:t>полномочиях.</a:t>
            </a:r>
            <a:endParaRPr lang="ru-RU" dirty="0"/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Бюджетное финансирование.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Подписи и печати.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ru-RU" dirty="0" smtClean="0"/>
              <a:t>Прошивка, оформление тома.</a:t>
            </a:r>
          </a:p>
          <a:p>
            <a:pPr marL="457200" lvl="0" indent="-457200">
              <a:lnSpc>
                <a:spcPct val="150000"/>
              </a:lnSpc>
              <a:buAutoNum type="romanUcPeriod"/>
            </a:pP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827194" y="433037"/>
            <a:ext cx="69396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274592"/>
                </a:solidFill>
                <a:latin typeface="Arial" charset="0"/>
                <a:ea typeface="Arial" charset="0"/>
                <a:cs typeface="Arial" charset="0"/>
              </a:rPr>
              <a:t>Распространенные ошибки в подготовке заявки</a:t>
            </a:r>
            <a:endParaRPr lang="ru-RU" sz="3600" dirty="0">
              <a:solidFill>
                <a:srgbClr val="27459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5486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"3.3.2. Проект </a:t>
            </a:r>
            <a:r>
              <a:rPr lang="ru-RU" dirty="0"/>
              <a:t>должен предусматривать </a:t>
            </a:r>
            <a:r>
              <a:rPr lang="ru-RU" dirty="0" err="1"/>
              <a:t>софинансирование</a:t>
            </a:r>
            <a:r>
              <a:rPr lang="ru-RU" dirty="0"/>
              <a:t> ПНИЭР за счет средств </a:t>
            </a:r>
            <a:r>
              <a:rPr lang="ru-RU" dirty="0" smtClean="0"/>
              <a:t>из</a:t>
            </a:r>
            <a:r>
              <a:rPr lang="en-US" dirty="0" smtClean="0"/>
              <a:t> </a:t>
            </a:r>
            <a:r>
              <a:rPr lang="ru-RU" dirty="0" smtClean="0"/>
              <a:t>внебюджетных </a:t>
            </a:r>
            <a:r>
              <a:rPr lang="ru-RU" dirty="0"/>
              <a:t>источников, требования к объему которых указаны в Требованиях </a:t>
            </a:r>
            <a:r>
              <a:rPr lang="ru-RU" dirty="0" smtClean="0"/>
              <a:t>по достижению </a:t>
            </a:r>
            <a:r>
              <a:rPr lang="ru-RU" dirty="0"/>
              <a:t>значений показателей результативности предоставления субсидии (Раздел </a:t>
            </a:r>
            <a:r>
              <a:rPr lang="en-US" dirty="0" smtClean="0"/>
              <a:t>13</a:t>
            </a:r>
            <a:r>
              <a:rPr lang="ru-RU" dirty="0" smtClean="0"/>
              <a:t> Конкурсной </a:t>
            </a:r>
            <a:r>
              <a:rPr lang="ru-RU" dirty="0"/>
              <a:t>документации).</a:t>
            </a:r>
          </a:p>
          <a:p>
            <a:pPr marL="0" indent="0">
              <a:buNone/>
            </a:pPr>
            <a:r>
              <a:rPr lang="ru-RU" dirty="0"/>
              <a:t>Заявки на участие в конкурсе, не </a:t>
            </a:r>
            <a:r>
              <a:rPr lang="ru-RU" dirty="0" smtClean="0"/>
              <a:t>отвечающие этому </a:t>
            </a:r>
            <a:r>
              <a:rPr lang="ru-RU" dirty="0"/>
              <a:t>требованию, </a:t>
            </a:r>
            <a:r>
              <a:rPr lang="ru-RU" b="1" u="sng" dirty="0" smtClean="0"/>
              <a:t>не допускаются</a:t>
            </a:r>
            <a:r>
              <a:rPr lang="ru-RU" u="sng" dirty="0" smtClean="0"/>
              <a:t> </a:t>
            </a:r>
            <a:r>
              <a:rPr lang="ru-RU" dirty="0"/>
              <a:t>конкурсной комиссией к участию в </a:t>
            </a:r>
            <a:r>
              <a:rPr lang="ru-RU" dirty="0" smtClean="0"/>
              <a:t>конкурсе".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6628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buNone/>
            </a:pPr>
            <a:r>
              <a:rPr lang="ru-RU" dirty="0" smtClean="0"/>
              <a:t>"13.2. </a:t>
            </a:r>
            <a:r>
              <a:rPr lang="ru-RU" dirty="0"/>
              <a:t>Получатель субсидии при выполнении ПНИЭР должен выполнить </a:t>
            </a:r>
            <a:r>
              <a:rPr lang="ru-RU" dirty="0" smtClean="0"/>
              <a:t>следующие требования </a:t>
            </a:r>
            <a:r>
              <a:rPr lang="ru-RU" dirty="0"/>
              <a:t>по достижению значений показателей результативности </a:t>
            </a:r>
            <a:r>
              <a:rPr lang="ru-RU" dirty="0" smtClean="0"/>
              <a:t>предоставления субсидии </a:t>
            </a:r>
            <a:r>
              <a:rPr lang="ru-RU" dirty="0"/>
              <a:t>при выполнении ПНИЭР: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13.2.5. </a:t>
            </a:r>
            <a:r>
              <a:rPr lang="ru-RU" dirty="0"/>
              <a:t>Объем привлеченных </a:t>
            </a:r>
            <a:r>
              <a:rPr lang="ru-RU" dirty="0" smtClean="0"/>
              <a:t>внебюджетных средств </a:t>
            </a:r>
            <a:r>
              <a:rPr lang="ru-RU" dirty="0"/>
              <a:t>(</a:t>
            </a:r>
            <a:r>
              <a:rPr lang="ru-RU" u="sng" dirty="0"/>
              <a:t>от общего </a:t>
            </a:r>
            <a:r>
              <a:rPr lang="ru-RU" u="sng" dirty="0" smtClean="0"/>
              <a:t>объема финансирования </a:t>
            </a:r>
            <a:r>
              <a:rPr lang="ru-RU" u="sng" dirty="0"/>
              <a:t>работ в каждом году</a:t>
            </a:r>
            <a:r>
              <a:rPr lang="ru-RU" dirty="0" smtClean="0"/>
              <a:t>), не </a:t>
            </a:r>
            <a:r>
              <a:rPr lang="ru-RU" smtClean="0"/>
              <a:t>менее (процентов) </a:t>
            </a:r>
            <a:r>
              <a:rPr lang="ru-RU" dirty="0" smtClean="0"/>
              <a:t>…"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9636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buNone/>
            </a:pPr>
            <a:r>
              <a:rPr lang="ru-RU" dirty="0" smtClean="0"/>
              <a:t>"4.4. </a:t>
            </a:r>
            <a:r>
              <a:rPr lang="ru-RU" dirty="0"/>
              <a:t>Участник конкурса вправе подать более одной заявки на участие в конкурсе </a:t>
            </a:r>
            <a:r>
              <a:rPr lang="ru-RU" dirty="0" smtClean="0"/>
              <a:t>по одному </a:t>
            </a:r>
            <a:r>
              <a:rPr lang="ru-RU" dirty="0"/>
              <a:t>и тому же лоту при условии, что в таких заявках нет совпадений по </a:t>
            </a:r>
            <a:r>
              <a:rPr lang="ru-RU" dirty="0" smtClean="0"/>
              <a:t>составу ключевых </a:t>
            </a:r>
            <a:r>
              <a:rPr lang="ru-RU" dirty="0"/>
              <a:t>исполнителей проекта, указанных в п. 1.1 </a:t>
            </a:r>
            <a:r>
              <a:rPr lang="ru-RU" dirty="0" smtClean="0"/>
              <a:t>Состав </a:t>
            </a:r>
            <a:r>
              <a:rPr lang="ru-RU" dirty="0"/>
              <a:t>и квалификация </a:t>
            </a:r>
            <a:r>
              <a:rPr lang="ru-RU" dirty="0" smtClean="0"/>
              <a:t>ключевых исполнителей </a:t>
            </a:r>
            <a:r>
              <a:rPr lang="ru-RU" dirty="0"/>
              <a:t>проекта" Заявки на участие в конкурсе (форма 7).</a:t>
            </a:r>
          </a:p>
          <a:p>
            <a:pPr marL="0" indent="0">
              <a:buNone/>
            </a:pPr>
            <a:r>
              <a:rPr lang="ru-RU" dirty="0"/>
              <a:t>Заявки на участие в конкурсе, не отвечающие этому требованию, </a:t>
            </a:r>
            <a:r>
              <a:rPr lang="ru-RU" b="1" u="sng" dirty="0"/>
              <a:t>не </a:t>
            </a:r>
            <a:r>
              <a:rPr lang="ru-RU" b="1" u="sng" dirty="0" smtClean="0"/>
              <a:t>допускаются </a:t>
            </a:r>
            <a:r>
              <a:rPr lang="ru-RU" dirty="0" smtClean="0"/>
              <a:t>конкурсной </a:t>
            </a:r>
            <a:r>
              <a:rPr lang="ru-RU" dirty="0"/>
              <a:t>комиссией к участию в </a:t>
            </a:r>
            <a:r>
              <a:rPr lang="ru-RU" dirty="0" smtClean="0"/>
              <a:t>конкурсе".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7786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ru-RU" dirty="0"/>
              <a:t>10.1.1 Заявка на участие в конкурсе должна быть подготовлена в электронном виде </a:t>
            </a:r>
            <a:r>
              <a:rPr lang="ru-RU" dirty="0" smtClean="0"/>
              <a:t>путем заполнения </a:t>
            </a:r>
            <a:r>
              <a:rPr lang="ru-RU" dirty="0"/>
              <a:t>интерактивных форм и размещения сканированных копий документов, в </a:t>
            </a:r>
            <a:r>
              <a:rPr lang="ru-RU" dirty="0" smtClean="0"/>
              <a:t>том числе </a:t>
            </a:r>
            <a:r>
              <a:rPr lang="ru-RU" dirty="0"/>
              <a:t>указанных в подпунктах 12) - 17) пункта 10.2.1 конкурсной документации, в </a:t>
            </a:r>
            <a:r>
              <a:rPr lang="ru-RU" dirty="0" smtClean="0"/>
              <a:t>виде файлов </a:t>
            </a:r>
            <a:r>
              <a:rPr lang="ru-RU" dirty="0"/>
              <a:t>на Портале регистрации заявок на участие в конкурсе, размещенном по адресу</a:t>
            </a:r>
            <a:r>
              <a:rPr lang="ru-RU" dirty="0" smtClean="0"/>
              <a:t>: </a:t>
            </a:r>
            <a:r>
              <a:rPr lang="en-US" dirty="0" smtClean="0"/>
              <a:t>http</a:t>
            </a:r>
            <a:r>
              <a:rPr lang="en-US" dirty="0"/>
              <a:t>://konkurs2014.fcpir.ru.</a:t>
            </a:r>
          </a:p>
          <a:p>
            <a:pPr marL="0" indent="0">
              <a:buNone/>
            </a:pPr>
            <a:r>
              <a:rPr lang="ru-RU" dirty="0"/>
              <a:t>Заявки на участие в конкурсе, не отвечающие этому требованию, </a:t>
            </a:r>
            <a:r>
              <a:rPr lang="ru-RU" b="1" u="sng" dirty="0"/>
              <a:t>не </a:t>
            </a:r>
            <a:r>
              <a:rPr lang="ru-RU" b="1" u="sng" dirty="0" smtClean="0"/>
              <a:t>допускаются </a:t>
            </a:r>
            <a:r>
              <a:rPr lang="ru-RU" dirty="0" smtClean="0"/>
              <a:t>конкурсной </a:t>
            </a:r>
            <a:r>
              <a:rPr lang="ru-RU" dirty="0"/>
              <a:t>комиссией к участию в </a:t>
            </a:r>
            <a:r>
              <a:rPr lang="ru-RU" dirty="0" smtClean="0"/>
              <a:t>конкурсе".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54723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461727" y="980501"/>
            <a:ext cx="8066682" cy="47689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Конкурсная документация</a:t>
            </a:r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ru-RU" dirty="0"/>
              <a:t>10.2.1 Участник конкурса подает заявку на участие в конкурсе на бумажном носителе </a:t>
            </a:r>
            <a:r>
              <a:rPr lang="ru-RU" dirty="0" smtClean="0"/>
              <a:t>в запечатанном </a:t>
            </a:r>
            <a:r>
              <a:rPr lang="ru-RU" dirty="0"/>
              <a:t>конверте в срок и по адресу Организатора конкурса, которые установлены </a:t>
            </a:r>
            <a:r>
              <a:rPr lang="ru-RU" dirty="0" smtClean="0"/>
              <a:t>в объявлении </a:t>
            </a:r>
            <a:r>
              <a:rPr lang="ru-RU" dirty="0"/>
              <a:t>о проведении конкурса.</a:t>
            </a:r>
          </a:p>
          <a:p>
            <a:pPr marL="0" indent="0">
              <a:buNone/>
            </a:pPr>
            <a:r>
              <a:rPr lang="ru-RU" dirty="0"/>
              <a:t>В конверт должны быть вложены</a:t>
            </a:r>
            <a:r>
              <a:rPr lang="ru-RU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…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Заявки </a:t>
            </a:r>
            <a:r>
              <a:rPr lang="ru-RU" dirty="0"/>
              <a:t>на участие в конкурсе, не отвечающие требованиям, указанным </a:t>
            </a:r>
            <a:r>
              <a:rPr lang="ru-RU" dirty="0" smtClean="0"/>
              <a:t>в подпунктах </a:t>
            </a:r>
            <a:r>
              <a:rPr lang="ru-RU" dirty="0"/>
              <a:t>1) - 16) пункта п.10.2.1, </a:t>
            </a:r>
            <a:r>
              <a:rPr lang="ru-RU" b="1" u="sng" dirty="0"/>
              <a:t>не допускаются </a:t>
            </a:r>
            <a:r>
              <a:rPr lang="ru-RU" dirty="0"/>
              <a:t>конкурсной комиссией к </a:t>
            </a:r>
            <a:r>
              <a:rPr lang="ru-RU" dirty="0" smtClean="0"/>
              <a:t>участию в </a:t>
            </a:r>
            <a:r>
              <a:rPr lang="ru-RU" dirty="0"/>
              <a:t>конкурсе</a:t>
            </a:r>
            <a:r>
              <a:rPr lang="ru-RU" dirty="0" smtClean="0"/>
              <a:t>."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194" y="6601382"/>
            <a:ext cx="7200000" cy="1379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altLang="ru-RU" sz="1050" dirty="0">
              <a:solidFill>
                <a:srgbClr val="27459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194" y="6989971"/>
            <a:ext cx="7200000" cy="13417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1775" defTabSz="913783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altLang="en-US" sz="1050" dirty="0">
              <a:solidFill>
                <a:srgbClr val="274592"/>
              </a:solidFill>
              <a:latin typeface="Arial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1727" y="6273413"/>
            <a:ext cx="1946496" cy="5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94745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сводных результатов 17-12-2014">
  <a:themeElements>
    <a:clrScheme name="Цветовая палитра презентации Дирекции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4B9B"/>
      </a:accent1>
      <a:accent2>
        <a:srgbClr val="DF6F00"/>
      </a:accent2>
      <a:accent3>
        <a:srgbClr val="315AAD"/>
      </a:accent3>
      <a:accent4>
        <a:srgbClr val="F49046"/>
      </a:accent4>
      <a:accent5>
        <a:srgbClr val="5178CD"/>
      </a:accent5>
      <a:accent6>
        <a:srgbClr val="FFB870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 сводных результатов 17-12-2014" id="{E636E1F7-BDE5-446A-B191-DE7733B875F0}" vid="{9945D32B-14BE-42B5-93C3-6CE115A6BE6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24525</TotalTime>
  <Words>1342</Words>
  <Application>Microsoft Office PowerPoint</Application>
  <PresentationFormat>Экран (4:3)</PresentationFormat>
  <Paragraphs>118</Paragraphs>
  <Slides>17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сводных результатов 17-12-2014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ComplexSys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Сводные результаты</dc:title>
  <dc:creator>Денис Бодунов</dc:creator>
  <cp:lastModifiedBy>Леонид</cp:lastModifiedBy>
  <cp:revision>1164</cp:revision>
  <cp:lastPrinted>2015-12-21T09:45:38Z</cp:lastPrinted>
  <dcterms:created xsi:type="dcterms:W3CDTF">2014-12-17T06:12:55Z</dcterms:created>
  <dcterms:modified xsi:type="dcterms:W3CDTF">2017-10-11T05:44:27Z</dcterms:modified>
</cp:coreProperties>
</file>